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5" r:id="rId19"/>
    <p:sldId id="274" r:id="rId20"/>
    <p:sldId id="278" r:id="rId21"/>
    <p:sldId id="279" r:id="rId22"/>
  </p:sldIdLst>
  <p:sldSz cx="12192000" cy="6858000"/>
  <p:notesSz cx="6858000" cy="9144000"/>
  <p:embeddedFontLst>
    <p:embeddedFont>
      <p:font typeface="Roboto Medium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Bangers" panose="020B0604020202020204" charset="0"/>
      <p:regular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  <p:embeddedFont>
      <p:font typeface="Permanent Marker" panose="02000000000000000000" pitchFamily="2" charset="0"/>
      <p:regular r:id="rId37"/>
    </p:embeddedFont>
    <p:embeddedFont>
      <p:font typeface="Sniglet" panose="020B0604020202020204" charset="0"/>
      <p:regular r:id="rId38"/>
    </p:embeddedFont>
    <p:embeddedFont>
      <p:font typeface="Cupr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747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179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176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5837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9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0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0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youtu.be/mHTHaXhccDE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youtu.be/gxTIdrjIT_Q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3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38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2527050" y="57887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Access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285;p39">
            <a:extLst>
              <a:ext uri="{FF2B5EF4-FFF2-40B4-BE49-F238E27FC236}">
                <a16:creationId xmlns:a16="http://schemas.microsoft.com/office/drawing/2014/main" id="{E7953A9D-E34D-4B7F-9183-DA5FD2F0D6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02217" y="2208563"/>
            <a:ext cx="7812649" cy="316426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 can be accessed in many ways and on many devices. </a:t>
            </a:r>
            <a:endParaRPr sz="3200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03086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7" name="Google Shape;321;p41">
            <a:extLst>
              <a:ext uri="{FF2B5EF4-FFF2-40B4-BE49-F238E27FC236}">
                <a16:creationId xmlns:a16="http://schemas.microsoft.com/office/drawing/2014/main" id="{D60D2D62-00B4-474F-B087-50F7BAE7C0B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8431" y="193885"/>
            <a:ext cx="2892143" cy="95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22;p41">
            <a:extLst>
              <a:ext uri="{FF2B5EF4-FFF2-40B4-BE49-F238E27FC236}">
                <a16:creationId xmlns:a16="http://schemas.microsoft.com/office/drawing/2014/main" id="{109B5C5B-E7DA-445B-81D5-91C75C4A09E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49624" y="1166516"/>
            <a:ext cx="3088847" cy="10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6A4EA-5B50-4A22-AE6B-D87605DA8BE9}"/>
              </a:ext>
            </a:extLst>
          </p:cNvPr>
          <p:cNvSpPr txBox="1"/>
          <p:nvPr/>
        </p:nvSpPr>
        <p:spPr>
          <a:xfrm>
            <a:off x="773723" y="661182"/>
            <a:ext cx="1017094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uprum" panose="020B0604020202020204" charset="0"/>
              </a:rPr>
              <a:t>1. Joining Google Classroom via Glow Email 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sz="2800" dirty="0">
                <a:latin typeface="Cuprum" panose="020B0604020202020204" charset="0"/>
              </a:rPr>
              <a:t>Log into your glow account.</a:t>
            </a:r>
          </a:p>
          <a:p>
            <a:pPr marL="342900" indent="-342900">
              <a:buAutoNum type="arabicPeriod"/>
            </a:pPr>
            <a:endParaRPr lang="en-GB" sz="2800" dirty="0">
              <a:latin typeface="Cuprum" panose="020B0604020202020204" charset="0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uprum" panose="020B0604020202020204" charset="0"/>
            </a:endParaRPr>
          </a:p>
          <a:p>
            <a:endParaRPr lang="en-GB" sz="2800" dirty="0">
              <a:latin typeface="Cuprum" panose="020B0604020202020204" charset="0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uprum" panose="020B0604020202020204" charset="0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uprum" panose="020B0604020202020204" charset="0"/>
            </a:endParaRPr>
          </a:p>
          <a:p>
            <a:endParaRPr lang="en-GB" sz="2800" dirty="0">
              <a:latin typeface="Cuprum" panose="020B0604020202020204" charset="0"/>
            </a:endParaRPr>
          </a:p>
          <a:p>
            <a:r>
              <a:rPr lang="en-GB" sz="2800" dirty="0">
                <a:latin typeface="Cuprum" panose="020B0604020202020204" charset="0"/>
              </a:rPr>
              <a:t>2. Open the Google Classroom Invite from your teacher. Click to join class.     </a:t>
            </a:r>
          </a:p>
          <a:p>
            <a:r>
              <a:rPr lang="en-GB" sz="2800" dirty="0">
                <a:latin typeface="Cuprum" panose="020B0604020202020204" charset="0"/>
              </a:rPr>
              <a:t>                ( You might need to enter your classroom code)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D9AAB7-D348-4C69-AFDA-BCF5C91C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60" y="2321927"/>
            <a:ext cx="2459198" cy="23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6A4EA-5B50-4A22-AE6B-D87605DA8BE9}"/>
              </a:ext>
            </a:extLst>
          </p:cNvPr>
          <p:cNvSpPr txBox="1"/>
          <p:nvPr/>
        </p:nvSpPr>
        <p:spPr>
          <a:xfrm>
            <a:off x="787791" y="520511"/>
            <a:ext cx="101709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uprum" panose="020B0604020202020204" charset="0"/>
              </a:rPr>
              <a:t>2. Accessing Google Classroom via Glow.</a:t>
            </a:r>
          </a:p>
          <a:p>
            <a:endParaRPr lang="en-GB" dirty="0">
              <a:latin typeface="Cuprum" panose="020B0604020202020204" charset="0"/>
            </a:endParaRPr>
          </a:p>
          <a:p>
            <a:endParaRPr lang="en-GB" dirty="0">
              <a:latin typeface="Cuprum" panose="020B0604020202020204" charset="0"/>
            </a:endParaRPr>
          </a:p>
          <a:p>
            <a:endParaRPr lang="en-GB" dirty="0">
              <a:latin typeface="Cuprum" panose="020B0604020202020204" charset="0"/>
            </a:endParaRPr>
          </a:p>
          <a:p>
            <a:pPr marL="342900" indent="-342900">
              <a:buAutoNum type="arabicPeriod"/>
            </a:pPr>
            <a:r>
              <a:rPr lang="en-GB" sz="3200" dirty="0">
                <a:latin typeface="Cuprum" panose="020B0604020202020204" charset="0"/>
              </a:rPr>
              <a:t>Log into your Glow account and click on the Google Classroom tile (on your launch pad or search for it)</a:t>
            </a:r>
          </a:p>
          <a:p>
            <a:pPr marL="342900" indent="-342900">
              <a:buAutoNum type="arabicPeriod"/>
            </a:pPr>
            <a:endParaRPr lang="en-GB" sz="3200" dirty="0">
              <a:latin typeface="Cuprum" panose="020B0604020202020204" charset="0"/>
            </a:endParaRPr>
          </a:p>
          <a:p>
            <a:endParaRPr lang="en-GB" sz="3200" dirty="0">
              <a:latin typeface="Cuprum" panose="020B0604020202020204" charset="0"/>
            </a:endParaRPr>
          </a:p>
          <a:p>
            <a:pPr marL="342900" indent="-342900">
              <a:buAutoNum type="arabicPeriod"/>
            </a:pPr>
            <a:endParaRPr lang="en-GB" sz="3200" dirty="0">
              <a:latin typeface="Cuprum" panose="020B0604020202020204" charset="0"/>
            </a:endParaRPr>
          </a:p>
          <a:p>
            <a:endParaRPr lang="en-GB" sz="3200" dirty="0">
              <a:latin typeface="Cuprum" panose="020B0604020202020204" charset="0"/>
            </a:endParaRPr>
          </a:p>
          <a:p>
            <a:endParaRPr lang="en-GB" sz="3200" dirty="0">
              <a:latin typeface="Cuprum" panose="020B0604020202020204" charset="0"/>
            </a:endParaRPr>
          </a:p>
          <a:p>
            <a:r>
              <a:rPr lang="en-GB" sz="3200" dirty="0">
                <a:latin typeface="Cuprum" panose="020B0604020202020204" charset="0"/>
              </a:rPr>
              <a:t>2. Access Google Classroom using your class code. (sent via email)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D9AAB7-D348-4C69-AFDA-BCF5C91C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99" y="2768468"/>
            <a:ext cx="2191911" cy="210058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B66237-C895-4F52-9DB8-07328E00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97" y="2768468"/>
            <a:ext cx="2504295" cy="20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6A4EA-5B50-4A22-AE6B-D87605DA8BE9}"/>
              </a:ext>
            </a:extLst>
          </p:cNvPr>
          <p:cNvSpPr txBox="1"/>
          <p:nvPr/>
        </p:nvSpPr>
        <p:spPr>
          <a:xfrm>
            <a:off x="773724" y="449357"/>
            <a:ext cx="101709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25A01-7645-4DEB-9437-1515AC4857AB}"/>
              </a:ext>
            </a:extLst>
          </p:cNvPr>
          <p:cNvSpPr/>
          <p:nvPr/>
        </p:nvSpPr>
        <p:spPr>
          <a:xfrm>
            <a:off x="3336710" y="956625"/>
            <a:ext cx="5044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u="sng" dirty="0">
                <a:latin typeface="Cuprum" panose="020B0604020202020204" charset="0"/>
              </a:rPr>
              <a:t>3. Accessing GLOW via PS4</a:t>
            </a:r>
            <a:r>
              <a:rPr lang="en-GB" b="1" u="sng" dirty="0">
                <a:latin typeface="Cuprum" panose="020B060402020202020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B6699-67E3-437D-8977-A59AC2B75CBE}"/>
              </a:ext>
            </a:extLst>
          </p:cNvPr>
          <p:cNvSpPr txBox="1"/>
          <p:nvPr/>
        </p:nvSpPr>
        <p:spPr>
          <a:xfrm>
            <a:off x="1463541" y="2375508"/>
            <a:ext cx="9264917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Click on the link below:</a:t>
            </a:r>
          </a:p>
          <a:p>
            <a:endParaRPr lang="en-GB" sz="4400" dirty="0">
              <a:solidFill>
                <a:schemeClr val="tx1"/>
              </a:solidFill>
              <a:latin typeface="Cuprum" panose="020B0604020202020204" charset="0"/>
            </a:endParaRPr>
          </a:p>
          <a:p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https://youtu.be/mHTHaXhccDE</a:t>
            </a:r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  </a:t>
            </a:r>
          </a:p>
          <a:p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 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94B9D2-43E8-4AB0-AEAF-2A1BA1DC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81" y="3394500"/>
            <a:ext cx="2134887" cy="204593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C541B6-CEA3-496A-8681-6D2BE2C81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541" y="8817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 dirty="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 dirty="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students!</a:t>
            </a:r>
            <a:endParaRPr sz="3000" b="0" i="0" u="none" strike="noStrike" cap="none" dirty="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6A4EA-5B50-4A22-AE6B-D87605DA8BE9}"/>
              </a:ext>
            </a:extLst>
          </p:cNvPr>
          <p:cNvSpPr txBox="1"/>
          <p:nvPr/>
        </p:nvSpPr>
        <p:spPr>
          <a:xfrm>
            <a:off x="773723" y="661182"/>
            <a:ext cx="101709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25A01-7645-4DEB-9437-1515AC4857AB}"/>
              </a:ext>
            </a:extLst>
          </p:cNvPr>
          <p:cNvSpPr/>
          <p:nvPr/>
        </p:nvSpPr>
        <p:spPr>
          <a:xfrm>
            <a:off x="2127247" y="956625"/>
            <a:ext cx="7463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u="sng" dirty="0">
                <a:latin typeface="Cuprum" panose="020B0604020202020204" charset="0"/>
              </a:rPr>
              <a:t>4. Accessing Google Classroom via Xbox</a:t>
            </a:r>
            <a:r>
              <a:rPr lang="en-GB" b="1" u="sng" dirty="0">
                <a:latin typeface="Cuprum" panose="020B060402020202020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B6699-67E3-437D-8977-A59AC2B75CBE}"/>
              </a:ext>
            </a:extLst>
          </p:cNvPr>
          <p:cNvSpPr txBox="1"/>
          <p:nvPr/>
        </p:nvSpPr>
        <p:spPr>
          <a:xfrm>
            <a:off x="1463541" y="2375508"/>
            <a:ext cx="9264917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Click on the link below:</a:t>
            </a:r>
          </a:p>
          <a:p>
            <a:endParaRPr lang="en-GB" sz="4400" dirty="0">
              <a:solidFill>
                <a:schemeClr val="tx1"/>
              </a:solidFill>
              <a:latin typeface="Cuprum" panose="020B0604020202020204" charset="0"/>
            </a:endParaRPr>
          </a:p>
          <a:p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 </a:t>
            </a:r>
            <a:r>
              <a:rPr lang="en-GB" sz="4400" u="sng" dirty="0">
                <a:solidFill>
                  <a:schemeClr val="tx1"/>
                </a:solidFill>
                <a:latin typeface="Cuprum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https://youtu.be/gxTIdrjIT_Q</a:t>
            </a:r>
            <a:r>
              <a:rPr lang="en-GB" sz="4400" dirty="0">
                <a:solidFill>
                  <a:schemeClr val="tx1"/>
                </a:solidFill>
                <a:latin typeface="Cuprum" panose="020B0604020202020204" charset="0"/>
              </a:rPr>
              <a:t>  </a:t>
            </a:r>
          </a:p>
          <a:p>
            <a:endParaRPr lang="en-GB" sz="4400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82B2E1-E590-433B-8569-60BEA488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769" y="1636005"/>
            <a:ext cx="1905000" cy="1905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FAD80-ACB0-445D-BFC7-298500741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121" y="3868525"/>
            <a:ext cx="2504295" cy="20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79" y="2155631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403274" y="321850"/>
            <a:ext cx="5946836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4800849" y="1092455"/>
            <a:ext cx="6847200" cy="5041059"/>
          </a:xfrm>
          <a:prstGeom prst="rect">
            <a:avLst/>
          </a:prstGeom>
          <a:solidFill>
            <a:srgbClr val="135FE5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4EC37-4C8E-4C14-9244-10557EE01289}"/>
              </a:ext>
            </a:extLst>
          </p:cNvPr>
          <p:cNvSpPr/>
          <p:nvPr/>
        </p:nvSpPr>
        <p:spPr>
          <a:xfrm>
            <a:off x="5037886" y="2500938"/>
            <a:ext cx="6373126" cy="3108543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latin typeface="Cuprum" panose="020B0604020202020204" charset="0"/>
              </a:rPr>
              <a:t>Your child's ‘Google’ email address is their Glow </a:t>
            </a:r>
            <a:r>
              <a:rPr lang="en-GB" sz="2800" i="1" u="sng" dirty="0">
                <a:latin typeface="Cuprum" panose="020B0604020202020204" charset="0"/>
              </a:rPr>
              <a:t>username</a:t>
            </a:r>
            <a:r>
              <a:rPr lang="en-GB" sz="2800" i="1" dirty="0">
                <a:latin typeface="Cuprum" panose="020B0604020202020204" charset="0"/>
              </a:rPr>
              <a:t> followed by @</a:t>
            </a:r>
            <a:r>
              <a:rPr lang="en-GB" sz="2800" i="1" dirty="0" err="1">
                <a:latin typeface="Cuprum" panose="020B0604020202020204" charset="0"/>
              </a:rPr>
              <a:t>sl.glow.scot</a:t>
            </a:r>
            <a:endParaRPr lang="en-GB" sz="2800" i="1" dirty="0">
              <a:latin typeface="Cuprum" panose="020B0604020202020204" charset="0"/>
            </a:endParaRPr>
          </a:p>
          <a:p>
            <a:endParaRPr lang="en-GB" sz="2800" dirty="0">
              <a:latin typeface="Cuprum" panose="020B0604020202020204" charset="0"/>
            </a:endParaRPr>
          </a:p>
          <a:p>
            <a:r>
              <a:rPr lang="en-GB" sz="2800" dirty="0" err="1">
                <a:latin typeface="Cuprum" panose="020B0604020202020204" charset="0"/>
              </a:rPr>
              <a:t>E.g</a:t>
            </a:r>
            <a:endParaRPr lang="en-GB" sz="2800" dirty="0">
              <a:latin typeface="Cuprum" panose="020B0604020202020204" charset="0"/>
            </a:endParaRPr>
          </a:p>
          <a:p>
            <a:endParaRPr lang="en-GB" sz="2800" dirty="0">
              <a:latin typeface="Cuprum" panose="020B0604020202020204" charset="0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B0604020202020204" charset="0"/>
              </a:rPr>
              <a:t>Glow: gw12smithjohn@glow.sch.uk</a:t>
            </a: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B0604020202020204" charset="0"/>
              </a:rPr>
              <a:t>Google email: </a:t>
            </a:r>
            <a:r>
              <a:rPr lang="en-GB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B0604020202020204" charset="0"/>
              </a:rPr>
              <a:t>gw12smithjohn@sl.glow.scot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/>
        </p:nvSpPr>
        <p:spPr>
          <a:xfrm>
            <a:off x="886264" y="689808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This is where you need to be careful. 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54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4901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176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404</Words>
  <Application>Microsoft Office PowerPoint</Application>
  <PresentationFormat>Widescreen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Roboto Medium</vt:lpstr>
      <vt:lpstr>Roboto</vt:lpstr>
      <vt:lpstr>Bangers</vt:lpstr>
      <vt:lpstr>Raleway</vt:lpstr>
      <vt:lpstr>Arial</vt:lpstr>
      <vt:lpstr>Permanent Marker</vt:lpstr>
      <vt:lpstr>Sniglet</vt:lpstr>
      <vt:lpstr>Cuprum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McMillan</dc:creator>
  <cp:lastModifiedBy>mcmillanc30</cp:lastModifiedBy>
  <cp:revision>10</cp:revision>
  <dcterms:modified xsi:type="dcterms:W3CDTF">2021-01-06T12:13:02Z</dcterms:modified>
</cp:coreProperties>
</file>